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62" r:id="rId6"/>
    <p:sldId id="264" r:id="rId7"/>
    <p:sldId id="260" r:id="rId8"/>
    <p:sldId id="261" r:id="rId9"/>
    <p:sldId id="259"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5FBB5CE-4830-49E5-9924-7EBB531D387B}" type="datetimeFigureOut">
              <a:rPr lang="tr-TR" smtClean="0"/>
              <a:t>31.10.2022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A6127F-4C66-473A-872C-0D039AE91646}"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273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5FBB5CE-4830-49E5-9924-7EBB531D387B}" type="datetimeFigureOut">
              <a:rPr lang="tr-TR" smtClean="0"/>
              <a:t>31.10.2022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1A6127F-4C66-473A-872C-0D039AE91646}" type="slidenum">
              <a:rPr lang="tr-TR" smtClean="0"/>
              <a:t>‹#›</a:t>
            </a:fld>
            <a:endParaRPr lang="tr-TR"/>
          </a:p>
        </p:txBody>
      </p:sp>
    </p:spTree>
    <p:extLst>
      <p:ext uri="{BB962C8B-B14F-4D97-AF65-F5344CB8AC3E}">
        <p14:creationId xmlns:p14="http://schemas.microsoft.com/office/powerpoint/2010/main" val="86422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FBB5CE-4830-49E5-9924-7EBB531D387B}" type="datetimeFigureOut">
              <a:rPr lang="tr-TR" smtClean="0"/>
              <a:t>31.10.2022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A6127F-4C66-473A-872C-0D039AE91646}" type="slidenum">
              <a:rPr lang="tr-TR" smtClean="0"/>
              <a:t>‹#›</a:t>
            </a:fld>
            <a:endParaRPr lang="tr-TR"/>
          </a:p>
        </p:txBody>
      </p:sp>
    </p:spTree>
    <p:extLst>
      <p:ext uri="{BB962C8B-B14F-4D97-AF65-F5344CB8AC3E}">
        <p14:creationId xmlns:p14="http://schemas.microsoft.com/office/powerpoint/2010/main" val="237341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FBB5CE-4830-49E5-9924-7EBB531D387B}" type="datetimeFigureOut">
              <a:rPr lang="tr-TR" smtClean="0"/>
              <a:t>31.10.2022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A6127F-4C66-473A-872C-0D039AE91646}"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68789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FBB5CE-4830-49E5-9924-7EBB531D387B}" type="datetimeFigureOut">
              <a:rPr lang="tr-TR" smtClean="0"/>
              <a:t>31.10.2022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A6127F-4C66-473A-872C-0D039AE91646}" type="slidenum">
              <a:rPr lang="tr-TR" smtClean="0"/>
              <a:t>‹#›</a:t>
            </a:fld>
            <a:endParaRPr lang="tr-TR"/>
          </a:p>
        </p:txBody>
      </p:sp>
    </p:spTree>
    <p:extLst>
      <p:ext uri="{BB962C8B-B14F-4D97-AF65-F5344CB8AC3E}">
        <p14:creationId xmlns:p14="http://schemas.microsoft.com/office/powerpoint/2010/main" val="2377661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FBB5CE-4830-49E5-9924-7EBB531D387B}" type="datetimeFigureOut">
              <a:rPr lang="tr-TR" smtClean="0"/>
              <a:t>31.10.2022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A6127F-4C66-473A-872C-0D039AE91646}"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4245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FBB5CE-4830-49E5-9924-7EBB531D387B}" type="datetimeFigureOut">
              <a:rPr lang="tr-TR" smtClean="0"/>
              <a:t>31.10.2022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A6127F-4C66-473A-872C-0D039AE91646}" type="slidenum">
              <a:rPr lang="tr-TR" smtClean="0"/>
              <a:t>‹#›</a:t>
            </a:fld>
            <a:endParaRPr lang="tr-TR"/>
          </a:p>
        </p:txBody>
      </p:sp>
    </p:spTree>
    <p:extLst>
      <p:ext uri="{BB962C8B-B14F-4D97-AF65-F5344CB8AC3E}">
        <p14:creationId xmlns:p14="http://schemas.microsoft.com/office/powerpoint/2010/main" val="3264203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FBB5CE-4830-49E5-9924-7EBB531D387B}" type="datetimeFigureOut">
              <a:rPr lang="tr-TR" smtClean="0"/>
              <a:t>31.10.2022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A6127F-4C66-473A-872C-0D039AE91646}" type="slidenum">
              <a:rPr lang="tr-TR" smtClean="0"/>
              <a:t>‹#›</a:t>
            </a:fld>
            <a:endParaRPr lang="tr-TR"/>
          </a:p>
        </p:txBody>
      </p:sp>
    </p:spTree>
    <p:extLst>
      <p:ext uri="{BB962C8B-B14F-4D97-AF65-F5344CB8AC3E}">
        <p14:creationId xmlns:p14="http://schemas.microsoft.com/office/powerpoint/2010/main" val="1905752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FBB5CE-4830-49E5-9924-7EBB531D387B}" type="datetimeFigureOut">
              <a:rPr lang="tr-TR" smtClean="0"/>
              <a:t>31.10.2022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A6127F-4C66-473A-872C-0D039AE91646}" type="slidenum">
              <a:rPr lang="tr-TR" smtClean="0"/>
              <a:t>‹#›</a:t>
            </a:fld>
            <a:endParaRPr lang="tr-TR"/>
          </a:p>
        </p:txBody>
      </p:sp>
    </p:spTree>
    <p:extLst>
      <p:ext uri="{BB962C8B-B14F-4D97-AF65-F5344CB8AC3E}">
        <p14:creationId xmlns:p14="http://schemas.microsoft.com/office/powerpoint/2010/main" val="219916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FBB5CE-4830-49E5-9924-7EBB531D387B}" type="datetimeFigureOut">
              <a:rPr lang="tr-TR" smtClean="0"/>
              <a:t>31.10.2022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A6127F-4C66-473A-872C-0D039AE91646}" type="slidenum">
              <a:rPr lang="tr-TR" smtClean="0"/>
              <a:t>‹#›</a:t>
            </a:fld>
            <a:endParaRPr lang="tr-TR"/>
          </a:p>
        </p:txBody>
      </p:sp>
    </p:spTree>
    <p:extLst>
      <p:ext uri="{BB962C8B-B14F-4D97-AF65-F5344CB8AC3E}">
        <p14:creationId xmlns:p14="http://schemas.microsoft.com/office/powerpoint/2010/main" val="3015504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FBB5CE-4830-49E5-9924-7EBB531D387B}" type="datetimeFigureOut">
              <a:rPr lang="tr-TR" smtClean="0"/>
              <a:t>31.10.2022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A6127F-4C66-473A-872C-0D039AE91646}" type="slidenum">
              <a:rPr lang="tr-TR" smtClean="0"/>
              <a:t>‹#›</a:t>
            </a:fld>
            <a:endParaRPr lang="tr-TR"/>
          </a:p>
        </p:txBody>
      </p:sp>
    </p:spTree>
    <p:extLst>
      <p:ext uri="{BB962C8B-B14F-4D97-AF65-F5344CB8AC3E}">
        <p14:creationId xmlns:p14="http://schemas.microsoft.com/office/powerpoint/2010/main" val="3055311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5FBB5CE-4830-49E5-9924-7EBB531D387B}" type="datetimeFigureOut">
              <a:rPr lang="tr-TR" smtClean="0"/>
              <a:t>31.10.2022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1A6127F-4C66-473A-872C-0D039AE91646}" type="slidenum">
              <a:rPr lang="tr-TR" smtClean="0"/>
              <a:t>‹#›</a:t>
            </a:fld>
            <a:endParaRPr lang="tr-TR"/>
          </a:p>
        </p:txBody>
      </p:sp>
    </p:spTree>
    <p:extLst>
      <p:ext uri="{BB962C8B-B14F-4D97-AF65-F5344CB8AC3E}">
        <p14:creationId xmlns:p14="http://schemas.microsoft.com/office/powerpoint/2010/main" val="2908787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5FBB5CE-4830-49E5-9924-7EBB531D387B}" type="datetimeFigureOut">
              <a:rPr lang="tr-TR" smtClean="0"/>
              <a:t>31.10.2022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1A6127F-4C66-473A-872C-0D039AE91646}" type="slidenum">
              <a:rPr lang="tr-TR" smtClean="0"/>
              <a:t>‹#›</a:t>
            </a:fld>
            <a:endParaRPr lang="tr-TR"/>
          </a:p>
        </p:txBody>
      </p:sp>
    </p:spTree>
    <p:extLst>
      <p:ext uri="{BB962C8B-B14F-4D97-AF65-F5344CB8AC3E}">
        <p14:creationId xmlns:p14="http://schemas.microsoft.com/office/powerpoint/2010/main" val="1131609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5FBB5CE-4830-49E5-9924-7EBB531D387B}" type="datetimeFigureOut">
              <a:rPr lang="tr-TR" smtClean="0"/>
              <a:t>31.10.2022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1A6127F-4C66-473A-872C-0D039AE91646}" type="slidenum">
              <a:rPr lang="tr-TR" smtClean="0"/>
              <a:t>‹#›</a:t>
            </a:fld>
            <a:endParaRPr lang="tr-TR"/>
          </a:p>
        </p:txBody>
      </p:sp>
    </p:spTree>
    <p:extLst>
      <p:ext uri="{BB962C8B-B14F-4D97-AF65-F5344CB8AC3E}">
        <p14:creationId xmlns:p14="http://schemas.microsoft.com/office/powerpoint/2010/main" val="58800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BB5CE-4830-49E5-9924-7EBB531D387B}" type="datetimeFigureOut">
              <a:rPr lang="tr-TR" smtClean="0"/>
              <a:t>31.10.2022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1A6127F-4C66-473A-872C-0D039AE91646}" type="slidenum">
              <a:rPr lang="tr-TR" smtClean="0"/>
              <a:t>‹#›</a:t>
            </a:fld>
            <a:endParaRPr lang="tr-TR"/>
          </a:p>
        </p:txBody>
      </p:sp>
    </p:spTree>
    <p:extLst>
      <p:ext uri="{BB962C8B-B14F-4D97-AF65-F5344CB8AC3E}">
        <p14:creationId xmlns:p14="http://schemas.microsoft.com/office/powerpoint/2010/main" val="3888250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5FBB5CE-4830-49E5-9924-7EBB531D387B}" type="datetimeFigureOut">
              <a:rPr lang="tr-TR" smtClean="0"/>
              <a:t>31.10.2022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1A6127F-4C66-473A-872C-0D039AE91646}" type="slidenum">
              <a:rPr lang="tr-TR" smtClean="0"/>
              <a:t>‹#›</a:t>
            </a:fld>
            <a:endParaRPr lang="tr-TR"/>
          </a:p>
        </p:txBody>
      </p:sp>
    </p:spTree>
    <p:extLst>
      <p:ext uri="{BB962C8B-B14F-4D97-AF65-F5344CB8AC3E}">
        <p14:creationId xmlns:p14="http://schemas.microsoft.com/office/powerpoint/2010/main" val="1806949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5FBB5CE-4830-49E5-9924-7EBB531D387B}" type="datetimeFigureOut">
              <a:rPr lang="tr-TR" smtClean="0"/>
              <a:t>31.10.2022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1A6127F-4C66-473A-872C-0D039AE91646}" type="slidenum">
              <a:rPr lang="tr-TR" smtClean="0"/>
              <a:t>‹#›</a:t>
            </a:fld>
            <a:endParaRPr lang="tr-TR"/>
          </a:p>
        </p:txBody>
      </p:sp>
    </p:spTree>
    <p:extLst>
      <p:ext uri="{BB962C8B-B14F-4D97-AF65-F5344CB8AC3E}">
        <p14:creationId xmlns:p14="http://schemas.microsoft.com/office/powerpoint/2010/main" val="1982345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5FBB5CE-4830-49E5-9924-7EBB531D387B}" type="datetimeFigureOut">
              <a:rPr lang="tr-TR" smtClean="0"/>
              <a:t>31.10.2022</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1A6127F-4C66-473A-872C-0D039AE91646}" type="slidenum">
              <a:rPr lang="tr-TR" smtClean="0"/>
              <a:t>‹#›</a:t>
            </a:fld>
            <a:endParaRPr lang="tr-TR"/>
          </a:p>
        </p:txBody>
      </p:sp>
    </p:spTree>
    <p:extLst>
      <p:ext uri="{BB962C8B-B14F-4D97-AF65-F5344CB8AC3E}">
        <p14:creationId xmlns:p14="http://schemas.microsoft.com/office/powerpoint/2010/main" val="7607966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youtube.com/watch?v=FinomEuOhr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iskenderunfsmaihl.meb.k12.tr/icerikler/tohum-sac-bitmezse-toprak-utansin-hedefe-varmayan-mizrak-utansin-hey-gidi-kuheylan-kosmana-bak-sen-catlarsan-doguran-kisrak-utansin_8660786.html"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iskenderunfsmaihl.meb.k12.tr/icerikler/2022-tohum-bombasi-projemiz_12573309.html"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hyperlink" Target="https://www.dha.com.tr/yerel-haberler/hatay/iskenderun/iskenderunda-tohumlar-toprakla-bulusturuldu-2037513" TargetMode="External"/><Relationship Id="rId3" Type="http://schemas.openxmlformats.org/officeDocument/2006/relationships/hyperlink" Target="https://www.iskenderun.org/haber-amanos-daglarina-tohum-bombasi-attilar-47118.html" TargetMode="External"/><Relationship Id="rId7" Type="http://schemas.openxmlformats.org/officeDocument/2006/relationships/hyperlink" Target="https://www.cukurovahaberajansi.com/gundem/iskenderun-da-tohumlar-toprakla-bulustu-h22186.html" TargetMode="External"/><Relationship Id="rId12" Type="http://schemas.openxmlformats.org/officeDocument/2006/relationships/image" Target="../media/image8.jpg"/><Relationship Id="rId2" Type="http://schemas.openxmlformats.org/officeDocument/2006/relationships/hyperlink" Target="https://www.youtube.com/watch?v=qLBv-mHHuGs" TargetMode="External"/><Relationship Id="rId1" Type="http://schemas.openxmlformats.org/officeDocument/2006/relationships/slideLayout" Target="../slideLayouts/slideLayout10.xml"/><Relationship Id="rId6" Type="http://schemas.openxmlformats.org/officeDocument/2006/relationships/hyperlink" Target="https://www.milliyet.com.tr/yerel-haberler/hatay/iskenderun/iskenderunda-tohumlar-toprakla-bulusturuldu-6717926" TargetMode="External"/><Relationship Id="rId11" Type="http://schemas.openxmlformats.org/officeDocument/2006/relationships/image" Target="../media/image7.jpg"/><Relationship Id="rId5" Type="http://schemas.openxmlformats.org/officeDocument/2006/relationships/hyperlink" Target="https://www.cnnturk.com/yerel-haberler/hatay/iskenderun/iskenderunda-tohumlar-toprakla-bulusturuldu-1770657" TargetMode="External"/><Relationship Id="rId10" Type="http://schemas.openxmlformats.org/officeDocument/2006/relationships/image" Target="../media/image6.jpg"/><Relationship Id="rId4" Type="http://schemas.openxmlformats.org/officeDocument/2006/relationships/hyperlink" Target="https://www.iskenderunhaber.com/2019/12/23/amanos-daglarinda-tohum-bombasi/" TargetMode="External"/><Relationship Id="rId9" Type="http://schemas.openxmlformats.org/officeDocument/2006/relationships/hyperlink" Target="https://8gunhaber.com/haber/43578/bu-tohum-bombalari-hatay-icin.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iskenderunfsmaihl.meb.k12.tr/icerikler/tubitak-4006-bilim-fuarimiz-basariyla-gerceklestirildi_12955977.html"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BB15BE-FA2F-9957-89B9-722220E0AA82}"/>
              </a:ext>
            </a:extLst>
          </p:cNvPr>
          <p:cNvSpPr>
            <a:spLocks noGrp="1"/>
          </p:cNvSpPr>
          <p:nvPr>
            <p:ph type="ctrTitle"/>
          </p:nvPr>
        </p:nvSpPr>
        <p:spPr>
          <a:xfrm>
            <a:off x="1524000" y="284205"/>
            <a:ext cx="9144000" cy="3225758"/>
          </a:xfrm>
        </p:spPr>
        <p:txBody>
          <a:bodyPr>
            <a:normAutofit fontScale="90000"/>
          </a:bodyPr>
          <a:lstStyle/>
          <a:p>
            <a:pPr algn="ctr"/>
            <a:br>
              <a:rPr lang="tr-TR" dirty="0"/>
            </a:br>
            <a:br>
              <a:rPr lang="tr-TR" dirty="0"/>
            </a:br>
            <a:br>
              <a:rPr lang="tr-TR" dirty="0"/>
            </a:br>
            <a:br>
              <a:rPr lang="tr-TR" dirty="0"/>
            </a:br>
            <a:br>
              <a:rPr lang="tr-TR" dirty="0"/>
            </a:br>
            <a:br>
              <a:rPr lang="tr-TR" dirty="0"/>
            </a:br>
            <a:br>
              <a:rPr lang="tr-TR" dirty="0"/>
            </a:br>
            <a:br>
              <a:rPr lang="tr-TR" dirty="0"/>
            </a:br>
            <a:br>
              <a:rPr lang="tr-TR" dirty="0"/>
            </a:br>
            <a:br>
              <a:rPr lang="tr-TR" dirty="0"/>
            </a:br>
            <a:br>
              <a:rPr lang="tr-TR" dirty="0"/>
            </a:br>
            <a:r>
              <a:rPr lang="tr-TR" dirty="0"/>
              <a:t>HATAY-İskenderun </a:t>
            </a:r>
            <a:br>
              <a:rPr lang="tr-TR" dirty="0"/>
            </a:br>
            <a:r>
              <a:rPr lang="tr-TR" dirty="0"/>
              <a:t>FATİH SULTAN MEHMET ANADOLU İMAM HATİP LİSESİ</a:t>
            </a:r>
            <a:br>
              <a:rPr lang="tr-TR" dirty="0"/>
            </a:br>
            <a:endParaRPr lang="tr-TR" dirty="0"/>
          </a:p>
        </p:txBody>
      </p:sp>
      <p:sp>
        <p:nvSpPr>
          <p:cNvPr id="3" name="Alt Başlık 2">
            <a:extLst>
              <a:ext uri="{FF2B5EF4-FFF2-40B4-BE49-F238E27FC236}">
                <a16:creationId xmlns:a16="http://schemas.microsoft.com/office/drawing/2014/main" id="{1075A69B-2647-F08C-898F-4986ACC3A092}"/>
              </a:ext>
            </a:extLst>
          </p:cNvPr>
          <p:cNvSpPr>
            <a:spLocks noGrp="1"/>
          </p:cNvSpPr>
          <p:nvPr>
            <p:ph type="subTitle" idx="1"/>
          </p:nvPr>
        </p:nvSpPr>
        <p:spPr/>
        <p:txBody>
          <a:bodyPr>
            <a:normAutofit/>
          </a:bodyPr>
          <a:lstStyle/>
          <a:p>
            <a:endParaRPr lang="tr-TR" sz="2800" dirty="0">
              <a:solidFill>
                <a:schemeClr val="bg1">
                  <a:lumMod val="95000"/>
                  <a:lumOff val="5000"/>
                </a:schemeClr>
              </a:solidFill>
            </a:endParaRPr>
          </a:p>
          <a:p>
            <a:pPr algn="ctr"/>
            <a:r>
              <a:rPr lang="tr-TR" sz="2800" dirty="0">
                <a:solidFill>
                  <a:schemeClr val="bg1">
                    <a:lumMod val="95000"/>
                    <a:lumOff val="5000"/>
                  </a:schemeClr>
                </a:solidFill>
                <a:hlinkClick r:id="rId2"/>
              </a:rPr>
              <a:t>TANITIM FİLMİMİZ</a:t>
            </a:r>
            <a:endParaRPr lang="tr-TR" sz="2800" dirty="0">
              <a:solidFill>
                <a:schemeClr val="bg1">
                  <a:lumMod val="95000"/>
                  <a:lumOff val="5000"/>
                </a:schemeClr>
              </a:solidFill>
            </a:endParaRPr>
          </a:p>
        </p:txBody>
      </p:sp>
      <p:pic>
        <p:nvPicPr>
          <p:cNvPr id="5" name="Resim 4">
            <a:extLst>
              <a:ext uri="{FF2B5EF4-FFF2-40B4-BE49-F238E27FC236}">
                <a16:creationId xmlns:a16="http://schemas.microsoft.com/office/drawing/2014/main" id="{B2C0B15F-0114-29D5-190F-F7F42225D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4313" y="3275456"/>
            <a:ext cx="2823520" cy="2823520"/>
          </a:xfrm>
          <a:prstGeom prst="rect">
            <a:avLst/>
          </a:prstGeom>
        </p:spPr>
      </p:pic>
    </p:spTree>
    <p:extLst>
      <p:ext uri="{BB962C8B-B14F-4D97-AF65-F5344CB8AC3E}">
        <p14:creationId xmlns:p14="http://schemas.microsoft.com/office/powerpoint/2010/main" val="2301621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F67656-A64B-993A-9EF7-9226BD1FF032}"/>
              </a:ext>
            </a:extLst>
          </p:cNvPr>
          <p:cNvSpPr>
            <a:spLocks noGrp="1"/>
          </p:cNvSpPr>
          <p:nvPr>
            <p:ph type="ctrTitle"/>
          </p:nvPr>
        </p:nvSpPr>
        <p:spPr/>
        <p:txBody>
          <a:bodyPr/>
          <a:lstStyle/>
          <a:p>
            <a:r>
              <a:rPr lang="tr-TR" dirty="0"/>
              <a:t>Beni dinlediğiniz için teşekkür ederim.</a:t>
            </a:r>
          </a:p>
        </p:txBody>
      </p:sp>
      <p:sp>
        <p:nvSpPr>
          <p:cNvPr id="3" name="Alt Başlık 2">
            <a:extLst>
              <a:ext uri="{FF2B5EF4-FFF2-40B4-BE49-F238E27FC236}">
                <a16:creationId xmlns:a16="http://schemas.microsoft.com/office/drawing/2014/main" id="{8550127A-61B6-E171-BB73-190E689478AE}"/>
              </a:ext>
            </a:extLst>
          </p:cNvPr>
          <p:cNvSpPr>
            <a:spLocks noGrp="1"/>
          </p:cNvSpPr>
          <p:nvPr>
            <p:ph type="subTitle" idx="1"/>
          </p:nvPr>
        </p:nvSpPr>
        <p:spPr>
          <a:xfrm>
            <a:off x="684212" y="3843867"/>
            <a:ext cx="11697258" cy="1947333"/>
          </a:xfrm>
        </p:spPr>
        <p:txBody>
          <a:bodyPr/>
          <a:lstStyle/>
          <a:p>
            <a:r>
              <a:rPr lang="tr-TR" dirty="0" err="1"/>
              <a:t>WEB:https</a:t>
            </a:r>
            <a:r>
              <a:rPr lang="tr-TR" dirty="0"/>
              <a:t>://iskenderunfsmaihl.meb.k12.tr</a:t>
            </a:r>
          </a:p>
          <a:p>
            <a:r>
              <a:rPr lang="tr-TR" dirty="0" err="1"/>
              <a:t>FACEBOOK:iskenderunfatihimamhatip</a:t>
            </a:r>
            <a:endParaRPr lang="tr-TR" dirty="0"/>
          </a:p>
          <a:p>
            <a:r>
              <a:rPr lang="tr-TR" dirty="0" err="1"/>
              <a:t>İNSTAGRAM:fatihsultanmehmetan</a:t>
            </a:r>
            <a:endParaRPr lang="tr-TR" dirty="0"/>
          </a:p>
          <a:p>
            <a:r>
              <a:rPr lang="tr-TR" dirty="0" err="1"/>
              <a:t>TWİTTER:aihlfatih</a:t>
            </a:r>
            <a:endParaRPr lang="tr-TR" dirty="0"/>
          </a:p>
        </p:txBody>
      </p:sp>
      <p:pic>
        <p:nvPicPr>
          <p:cNvPr id="5" name="Resim 4">
            <a:extLst>
              <a:ext uri="{FF2B5EF4-FFF2-40B4-BE49-F238E27FC236}">
                <a16:creationId xmlns:a16="http://schemas.microsoft.com/office/drawing/2014/main" id="{EEC8DDFA-69D1-06EA-7FE3-20E32C404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3298" y="2423984"/>
            <a:ext cx="3025346" cy="3025346"/>
          </a:xfrm>
          <a:prstGeom prst="rect">
            <a:avLst/>
          </a:prstGeom>
        </p:spPr>
      </p:pic>
    </p:spTree>
    <p:extLst>
      <p:ext uri="{BB962C8B-B14F-4D97-AF65-F5344CB8AC3E}">
        <p14:creationId xmlns:p14="http://schemas.microsoft.com/office/powerpoint/2010/main" val="346607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4B728000-0F28-FDD3-A217-F608BEC2A89E}"/>
              </a:ext>
            </a:extLst>
          </p:cNvPr>
          <p:cNvSpPr>
            <a:spLocks noGrp="1"/>
          </p:cNvSpPr>
          <p:nvPr>
            <p:ph type="ctrTitle"/>
          </p:nvPr>
        </p:nvSpPr>
        <p:spPr>
          <a:xfrm>
            <a:off x="684212" y="685800"/>
            <a:ext cx="11264772" cy="2131542"/>
          </a:xfrm>
        </p:spPr>
        <p:txBody>
          <a:bodyPr>
            <a:normAutofit fontScale="90000"/>
          </a:bodyPr>
          <a:lstStyle/>
          <a:p>
            <a:pPr algn="ctr"/>
            <a:r>
              <a:rPr lang="tr-TR" dirty="0" err="1"/>
              <a:t>hATAY</a:t>
            </a:r>
            <a:r>
              <a:rPr lang="tr-TR" dirty="0"/>
              <a:t>-İskenderun </a:t>
            </a:r>
            <a:br>
              <a:rPr lang="tr-TR" dirty="0"/>
            </a:br>
            <a:r>
              <a:rPr lang="tr-TR" dirty="0"/>
              <a:t>FATİH SULTAN MEHMET ANADOLU İMAM HATİP LİSESİ</a:t>
            </a:r>
          </a:p>
        </p:txBody>
      </p:sp>
      <p:sp>
        <p:nvSpPr>
          <p:cNvPr id="5" name="Alt Başlık 4">
            <a:extLst>
              <a:ext uri="{FF2B5EF4-FFF2-40B4-BE49-F238E27FC236}">
                <a16:creationId xmlns:a16="http://schemas.microsoft.com/office/drawing/2014/main" id="{2560C6FF-E872-7FB0-5016-4E8BADE12644}"/>
              </a:ext>
            </a:extLst>
          </p:cNvPr>
          <p:cNvSpPr>
            <a:spLocks noGrp="1"/>
          </p:cNvSpPr>
          <p:nvPr>
            <p:ph type="subTitle" idx="1"/>
          </p:nvPr>
        </p:nvSpPr>
        <p:spPr>
          <a:xfrm>
            <a:off x="684212" y="2916195"/>
            <a:ext cx="11067064" cy="2875005"/>
          </a:xfrm>
        </p:spPr>
        <p:txBody>
          <a:bodyPr>
            <a:normAutofit fontScale="85000" lnSpcReduction="20000"/>
          </a:bodyPr>
          <a:lstStyle/>
          <a:p>
            <a:r>
              <a:rPr lang="tr-TR" dirty="0"/>
              <a:t>1970 Yılında eğitim öğretime açılan İskenderun Anadolu İmam Hatip Lisesi’nin 2016/2017 öğretim yılında kız ve erkek olarak ikiye ayrılması sonunda erkek öğrenciler için Fatih Sultan Mehmet Anadolu İmam Hatip Lisesi olarak açılan okulun,  20 Ekim  2016  tarihinden itibaren okul müdürlüğü görevini Celal UYANIK yürütmektedir.</a:t>
            </a:r>
          </a:p>
          <a:p>
            <a:r>
              <a:rPr lang="tr-TR" dirty="0"/>
              <a:t>Okulumuzda şuanda 1 müdür, 2 müdür yardımcısı ve 23 öğretmen bulunmaktadır. Okulumuzda bir kısmı yabancı uyruklu olmak üzere 305 öğrencimiz yer almaktadır. Öğrencilerimizin 136’sı yaklaşık yarısı (%44,59)’u yabancı uyruklu(Suriyelidir).</a:t>
            </a:r>
          </a:p>
          <a:p>
            <a:r>
              <a:rPr lang="tr-TR" dirty="0"/>
              <a:t>Okulumuzda 1 adet kütüphane, 1 adet bilişim </a:t>
            </a:r>
            <a:r>
              <a:rPr lang="tr-TR" dirty="0" err="1"/>
              <a:t>labaratuvarı</a:t>
            </a:r>
            <a:r>
              <a:rPr lang="tr-TR" dirty="0"/>
              <a:t>, 1 adet tasarım atölyesi, 1 adet Fen </a:t>
            </a:r>
            <a:r>
              <a:rPr lang="tr-TR" dirty="0" err="1"/>
              <a:t>Labaratuvarı</a:t>
            </a:r>
            <a:r>
              <a:rPr lang="tr-TR" dirty="0"/>
              <a:t> mevcut olup şuan okulumuzda12 şube yer almaktadır. Okulumuzda güçlendirme çalışması 2020-2021 yılları arasında yapılmış olup, 2022 Eylül ayından bu yana diğer binamızı güçlendirme çalışmasından ötürü başka bir ortaokul kullanmaktadır.</a:t>
            </a:r>
          </a:p>
          <a:p>
            <a:endParaRPr lang="tr-TR" dirty="0"/>
          </a:p>
        </p:txBody>
      </p:sp>
    </p:spTree>
    <p:extLst>
      <p:ext uri="{BB962C8B-B14F-4D97-AF65-F5344CB8AC3E}">
        <p14:creationId xmlns:p14="http://schemas.microsoft.com/office/powerpoint/2010/main" val="338572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4D763A-6BE2-5CC0-9E72-999FC0417D45}"/>
              </a:ext>
            </a:extLst>
          </p:cNvPr>
          <p:cNvSpPr>
            <a:spLocks noGrp="1"/>
          </p:cNvSpPr>
          <p:nvPr>
            <p:ph type="title"/>
          </p:nvPr>
        </p:nvSpPr>
        <p:spPr>
          <a:xfrm>
            <a:off x="309948" y="628295"/>
            <a:ext cx="8534401" cy="2281600"/>
          </a:xfrm>
        </p:spPr>
        <p:txBody>
          <a:bodyPr>
            <a:normAutofit fontScale="90000"/>
          </a:bodyPr>
          <a:lstStyle/>
          <a:p>
            <a:r>
              <a:rPr lang="tr-TR" cap="none" dirty="0"/>
              <a:t>2021-2022 Eğitim Öğretim yılında 18 öğrencimiz mezun olduğu sene 4’ü ilahiyat olmak üzere farklı üniversite ve farklı bölümlere yerleşmeye hak kazanmıştır.</a:t>
            </a:r>
          </a:p>
        </p:txBody>
      </p:sp>
      <p:sp>
        <p:nvSpPr>
          <p:cNvPr id="3" name="Alt Başlık 2">
            <a:extLst>
              <a:ext uri="{FF2B5EF4-FFF2-40B4-BE49-F238E27FC236}">
                <a16:creationId xmlns:a16="http://schemas.microsoft.com/office/drawing/2014/main" id="{E9ED2557-63F6-FE65-3B54-030922D55BF3}"/>
              </a:ext>
            </a:extLst>
          </p:cNvPr>
          <p:cNvSpPr>
            <a:spLocks noGrp="1"/>
          </p:cNvSpPr>
          <p:nvPr>
            <p:ph type="body" idx="1"/>
          </p:nvPr>
        </p:nvSpPr>
        <p:spPr/>
        <p:txBody>
          <a:bodyPr/>
          <a:lstStyle/>
          <a:p>
            <a:r>
              <a:rPr lang="tr-TR" dirty="0"/>
              <a:t>. </a:t>
            </a:r>
          </a:p>
          <a:p>
            <a:endParaRPr lang="tr-TR" dirty="0"/>
          </a:p>
          <a:p>
            <a:endParaRPr lang="tr-TR" dirty="0"/>
          </a:p>
          <a:p>
            <a:endParaRPr lang="tr-TR" dirty="0"/>
          </a:p>
        </p:txBody>
      </p:sp>
      <p:pic>
        <p:nvPicPr>
          <p:cNvPr id="7" name="Resim 6">
            <a:extLst>
              <a:ext uri="{FF2B5EF4-FFF2-40B4-BE49-F238E27FC236}">
                <a16:creationId xmlns:a16="http://schemas.microsoft.com/office/drawing/2014/main" id="{B373B191-AE27-C0AB-A553-F875838B4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681" y="208165"/>
            <a:ext cx="4150841" cy="6530896"/>
          </a:xfrm>
          <a:prstGeom prst="rect">
            <a:avLst/>
          </a:prstGeom>
        </p:spPr>
      </p:pic>
      <p:pic>
        <p:nvPicPr>
          <p:cNvPr id="5" name="Resim 4">
            <a:extLst>
              <a:ext uri="{FF2B5EF4-FFF2-40B4-BE49-F238E27FC236}">
                <a16:creationId xmlns:a16="http://schemas.microsoft.com/office/drawing/2014/main" id="{BE0CCF7A-1C6A-8B3B-6557-8AE1427B2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48" y="2909895"/>
            <a:ext cx="6920129" cy="3622075"/>
          </a:xfrm>
          <a:prstGeom prst="rect">
            <a:avLst/>
          </a:prstGeom>
        </p:spPr>
      </p:pic>
    </p:spTree>
    <p:extLst>
      <p:ext uri="{BB962C8B-B14F-4D97-AF65-F5344CB8AC3E}">
        <p14:creationId xmlns:p14="http://schemas.microsoft.com/office/powerpoint/2010/main" val="2031730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8C61DBCC-DFEA-3111-CAC9-A827546F442A}"/>
              </a:ext>
            </a:extLst>
          </p:cNvPr>
          <p:cNvSpPr>
            <a:spLocks noGrp="1"/>
          </p:cNvSpPr>
          <p:nvPr>
            <p:ph type="title"/>
          </p:nvPr>
        </p:nvSpPr>
        <p:spPr>
          <a:xfrm>
            <a:off x="684212" y="3547533"/>
            <a:ext cx="8534400" cy="1507067"/>
          </a:xfrm>
        </p:spPr>
        <p:txBody>
          <a:bodyPr/>
          <a:lstStyle/>
          <a:p>
            <a:r>
              <a:rPr lang="tr-TR" dirty="0">
                <a:hlinkClick r:id="rId2"/>
              </a:rPr>
              <a:t>TOHUM BOMBASI ETKİNLİĞİ</a:t>
            </a:r>
            <a:endParaRPr lang="tr-TR" dirty="0"/>
          </a:p>
        </p:txBody>
      </p:sp>
      <p:pic>
        <p:nvPicPr>
          <p:cNvPr id="9" name="Resim Yer Tutucusu 8">
            <a:extLst>
              <a:ext uri="{FF2B5EF4-FFF2-40B4-BE49-F238E27FC236}">
                <a16:creationId xmlns:a16="http://schemas.microsoft.com/office/drawing/2014/main" id="{5E96D032-5D24-8B89-54C0-5482EFE4F3A1}"/>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t="24331" b="24331"/>
          <a:stretch>
            <a:fillRect/>
          </a:stretch>
        </p:blipFill>
        <p:spPr/>
      </p:pic>
      <p:sp>
        <p:nvSpPr>
          <p:cNvPr id="7" name="Metin Yer Tutucusu 6">
            <a:extLst>
              <a:ext uri="{FF2B5EF4-FFF2-40B4-BE49-F238E27FC236}">
                <a16:creationId xmlns:a16="http://schemas.microsoft.com/office/drawing/2014/main" id="{D97373CA-039F-DD58-3ABD-BBE05667DC75}"/>
              </a:ext>
            </a:extLst>
          </p:cNvPr>
          <p:cNvSpPr>
            <a:spLocks noGrp="1"/>
          </p:cNvSpPr>
          <p:nvPr>
            <p:ph type="body" sz="quarter" idx="14"/>
          </p:nvPr>
        </p:nvSpPr>
        <p:spPr>
          <a:xfrm>
            <a:off x="684212" y="5400818"/>
            <a:ext cx="9769604" cy="1160620"/>
          </a:xfrm>
        </p:spPr>
        <p:txBody>
          <a:bodyPr>
            <a:noAutofit/>
          </a:bodyPr>
          <a:lstStyle/>
          <a:p>
            <a:r>
              <a:rPr lang="tr-TR" dirty="0">
                <a:solidFill>
                  <a:schemeClr val="bg1"/>
                </a:solidFill>
                <a:latin typeface="Arial" panose="020B0604020202020204" pitchFamily="34" charset="0"/>
                <a:cs typeface="Arial" panose="020B0604020202020204" pitchFamily="34" charset="0"/>
              </a:rPr>
              <a:t>Bu etkinliğimizin amacı </a:t>
            </a:r>
            <a:r>
              <a:rPr lang="tr-TR" dirty="0">
                <a:solidFill>
                  <a:srgbClr val="7B868F"/>
                </a:solidFill>
                <a:latin typeface="Arial" panose="020B0604020202020204" pitchFamily="34" charset="0"/>
                <a:cs typeface="Arial" panose="020B0604020202020204" pitchFamily="34" charset="0"/>
              </a:rPr>
              <a:t>, </a:t>
            </a:r>
            <a:r>
              <a:rPr lang="tr-TR" dirty="0">
                <a:solidFill>
                  <a:schemeClr val="bg1"/>
                </a:solidFill>
                <a:latin typeface="Arial" panose="020B0604020202020204" pitchFamily="34" charset="0"/>
                <a:cs typeface="Arial" panose="020B0604020202020204" pitchFamily="34" charset="0"/>
              </a:rPr>
              <a:t>h</a:t>
            </a:r>
            <a:r>
              <a:rPr lang="tr-TR" b="0" i="0" dirty="0">
                <a:solidFill>
                  <a:schemeClr val="bg1"/>
                </a:solidFill>
                <a:effectLst/>
                <a:latin typeface="Arial" panose="020B0604020202020204" pitchFamily="34" charset="0"/>
                <a:cs typeface="Arial" panose="020B0604020202020204" pitchFamily="34" charset="0"/>
              </a:rPr>
              <a:t>ep birlikte yaban hayvanlarının da faydalanacağı daha yeşil ve daha yaşanabilir bir gelecek için el ele verip, atık kağıtlardan ve killi topraktan yaptığımız tohum bombalarıyla  Hatay genelinde iklim koşullarını da dikkate alarak ormanlarımıza havadan ve karadan  </a:t>
            </a:r>
            <a:r>
              <a:rPr lang="tr-TR" b="0" i="0" dirty="0" err="1">
                <a:solidFill>
                  <a:schemeClr val="bg1"/>
                </a:solidFill>
                <a:effectLst/>
                <a:latin typeface="Arial" panose="020B0604020202020204" pitchFamily="34" charset="0"/>
                <a:cs typeface="Arial" panose="020B0604020202020204" pitchFamily="34" charset="0"/>
              </a:rPr>
              <a:t>akdeniz</a:t>
            </a:r>
            <a:r>
              <a:rPr lang="tr-TR" b="0" i="0" dirty="0">
                <a:solidFill>
                  <a:schemeClr val="bg1"/>
                </a:solidFill>
                <a:effectLst/>
                <a:latin typeface="Arial" panose="020B0604020202020204" pitchFamily="34" charset="0"/>
                <a:cs typeface="Arial" panose="020B0604020202020204" pitchFamily="34" charset="0"/>
              </a:rPr>
              <a:t> iklimine uygun çeşitli meyve tohumları attık.</a:t>
            </a:r>
            <a:endParaRPr lang="tr-T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43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75A83A5A-1F67-7650-ADDC-2DC9EF1D7AEB}"/>
              </a:ext>
            </a:extLst>
          </p:cNvPr>
          <p:cNvSpPr>
            <a:spLocks noGrp="1"/>
          </p:cNvSpPr>
          <p:nvPr>
            <p:ph type="title"/>
          </p:nvPr>
        </p:nvSpPr>
        <p:spPr>
          <a:xfrm>
            <a:off x="684212" y="3634718"/>
            <a:ext cx="8534400" cy="1507067"/>
          </a:xfrm>
        </p:spPr>
        <p:txBody>
          <a:bodyPr/>
          <a:lstStyle/>
          <a:p>
            <a:r>
              <a:rPr lang="tr-TR" dirty="0">
                <a:hlinkClick r:id="rId2"/>
              </a:rPr>
              <a:t>Tohum bombası etkinliğimiz</a:t>
            </a:r>
            <a:endParaRPr lang="tr-TR" dirty="0"/>
          </a:p>
        </p:txBody>
      </p:sp>
      <p:pic>
        <p:nvPicPr>
          <p:cNvPr id="10" name="Resim Yer Tutucusu 9">
            <a:extLst>
              <a:ext uri="{FF2B5EF4-FFF2-40B4-BE49-F238E27FC236}">
                <a16:creationId xmlns:a16="http://schemas.microsoft.com/office/drawing/2014/main" id="{04AFBC50-4EC7-79A1-7702-2D80E8663F28}"/>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t="24296" b="24296"/>
          <a:stretch>
            <a:fillRect/>
          </a:stretch>
        </p:blipFill>
        <p:spPr>
          <a:xfrm>
            <a:off x="685799" y="533400"/>
            <a:ext cx="10818819" cy="3124202"/>
          </a:xfrm>
        </p:spPr>
      </p:pic>
      <p:sp>
        <p:nvSpPr>
          <p:cNvPr id="8" name="Metin Yer Tutucusu 7">
            <a:extLst>
              <a:ext uri="{FF2B5EF4-FFF2-40B4-BE49-F238E27FC236}">
                <a16:creationId xmlns:a16="http://schemas.microsoft.com/office/drawing/2014/main" id="{3383C7F9-323B-2CFF-EF50-394CB8BCCDDF}"/>
              </a:ext>
            </a:extLst>
          </p:cNvPr>
          <p:cNvSpPr>
            <a:spLocks noGrp="1"/>
          </p:cNvSpPr>
          <p:nvPr>
            <p:ph type="body" sz="quarter" idx="14"/>
          </p:nvPr>
        </p:nvSpPr>
        <p:spPr>
          <a:xfrm>
            <a:off x="684212" y="5277250"/>
            <a:ext cx="11178274" cy="1047349"/>
          </a:xfrm>
        </p:spPr>
        <p:txBody>
          <a:bodyPr>
            <a:noAutofit/>
          </a:bodyPr>
          <a:lstStyle/>
          <a:p>
            <a:r>
              <a:rPr lang="tr-TR" dirty="0">
                <a:solidFill>
                  <a:schemeClr val="bg1"/>
                </a:solidFill>
                <a:latin typeface="Arial" panose="020B0604020202020204" pitchFamily="34" charset="0"/>
                <a:cs typeface="Arial" panose="020B0604020202020204" pitchFamily="34" charset="0"/>
              </a:rPr>
              <a:t>2019 yılından bu yana her sene okulumuzda ‘TOHUM BOMBASI ETKİNLİĞİ’ geleneksel olarak İngilizce Öğretmenimiz İsmail ZEYTUN liderliğinde okulumuz öğrencileri ile gerçekleştirilmektedir. 2022 yılındaki etkinliğimiz İ</a:t>
            </a:r>
            <a:r>
              <a:rPr lang="tr-TR" b="0" i="0" dirty="0">
                <a:solidFill>
                  <a:schemeClr val="bg1"/>
                </a:solidFill>
                <a:effectLst/>
                <a:latin typeface="Arial" panose="020B0604020202020204" pitchFamily="34" charset="0"/>
                <a:cs typeface="Arial" panose="020B0604020202020204" pitchFamily="34" charset="0"/>
              </a:rPr>
              <a:t>skenderun </a:t>
            </a:r>
            <a:r>
              <a:rPr lang="tr-TR" b="0" i="0" dirty="0" err="1">
                <a:solidFill>
                  <a:schemeClr val="bg1"/>
                </a:solidFill>
                <a:effectLst/>
                <a:latin typeface="Arial" panose="020B0604020202020204" pitchFamily="34" charset="0"/>
                <a:cs typeface="Arial" panose="020B0604020202020204" pitchFamily="34" charset="0"/>
              </a:rPr>
              <a:t>yamaçparaşütü</a:t>
            </a:r>
            <a:r>
              <a:rPr lang="tr-TR" b="0" i="0" dirty="0">
                <a:solidFill>
                  <a:schemeClr val="bg1"/>
                </a:solidFill>
                <a:effectLst/>
                <a:latin typeface="Arial" panose="020B0604020202020204" pitchFamily="34" charset="0"/>
                <a:cs typeface="Arial" panose="020B0604020202020204" pitchFamily="34" charset="0"/>
              </a:rPr>
              <a:t> pilotlarına, İnci </a:t>
            </a:r>
            <a:r>
              <a:rPr lang="tr-TR" b="0" i="0" dirty="0" err="1">
                <a:solidFill>
                  <a:schemeClr val="bg1"/>
                </a:solidFill>
                <a:effectLst/>
                <a:latin typeface="Arial" panose="020B0604020202020204" pitchFamily="34" charset="0"/>
                <a:cs typeface="Arial" panose="020B0604020202020204" pitchFamily="34" charset="0"/>
              </a:rPr>
              <a:t>bisiklet'e</a:t>
            </a:r>
            <a:r>
              <a:rPr lang="tr-TR" b="0" i="0" dirty="0">
                <a:solidFill>
                  <a:schemeClr val="bg1"/>
                </a:solidFill>
                <a:effectLst/>
                <a:latin typeface="Arial" panose="020B0604020202020204" pitchFamily="34" charset="0"/>
                <a:cs typeface="Arial" panose="020B0604020202020204" pitchFamily="34" charset="0"/>
              </a:rPr>
              <a:t> , İSKFAD İskenderun Fotoğraf ve Sinema Sanatı Derneğine, İskenderun </a:t>
            </a:r>
            <a:r>
              <a:rPr lang="tr-TR" b="0" i="0" dirty="0" err="1">
                <a:solidFill>
                  <a:schemeClr val="bg1"/>
                </a:solidFill>
                <a:effectLst/>
                <a:latin typeface="Arial" panose="020B0604020202020204" pitchFamily="34" charset="0"/>
                <a:cs typeface="Arial" panose="020B0604020202020204" pitchFamily="34" charset="0"/>
              </a:rPr>
              <a:t>Enduro</a:t>
            </a:r>
            <a:r>
              <a:rPr lang="tr-TR" b="0" i="0" dirty="0">
                <a:solidFill>
                  <a:schemeClr val="bg1"/>
                </a:solidFill>
                <a:effectLst/>
                <a:latin typeface="Arial" panose="020B0604020202020204" pitchFamily="34" charset="0"/>
                <a:cs typeface="Arial" panose="020B0604020202020204" pitchFamily="34" charset="0"/>
              </a:rPr>
              <a:t> </a:t>
            </a:r>
            <a:r>
              <a:rPr lang="tr-TR" b="0" i="0" dirty="0" err="1">
                <a:solidFill>
                  <a:schemeClr val="bg1"/>
                </a:solidFill>
                <a:effectLst/>
                <a:latin typeface="Arial" panose="020B0604020202020204" pitchFamily="34" charset="0"/>
                <a:cs typeface="Arial" panose="020B0604020202020204" pitchFamily="34" charset="0"/>
              </a:rPr>
              <a:t>motocross</a:t>
            </a:r>
            <a:r>
              <a:rPr lang="tr-TR" b="0" i="0" dirty="0">
                <a:solidFill>
                  <a:schemeClr val="bg1"/>
                </a:solidFill>
                <a:effectLst/>
                <a:latin typeface="Arial" panose="020B0604020202020204" pitchFamily="34" charset="0"/>
                <a:cs typeface="Arial" panose="020B0604020202020204" pitchFamily="34" charset="0"/>
              </a:rPr>
              <a:t> ekibine, </a:t>
            </a:r>
            <a:r>
              <a:rPr lang="tr-TR" b="0" i="0" dirty="0" err="1">
                <a:solidFill>
                  <a:schemeClr val="bg1"/>
                </a:solidFill>
                <a:effectLst/>
                <a:latin typeface="Arial" panose="020B0604020202020204" pitchFamily="34" charset="0"/>
                <a:cs typeface="Arial" panose="020B0604020202020204" pitchFamily="34" charset="0"/>
              </a:rPr>
              <a:t>iskenderun</a:t>
            </a:r>
            <a:r>
              <a:rPr lang="tr-TR" b="0" i="0" dirty="0">
                <a:solidFill>
                  <a:schemeClr val="bg1"/>
                </a:solidFill>
                <a:effectLst/>
                <a:latin typeface="Arial" panose="020B0604020202020204" pitchFamily="34" charset="0"/>
                <a:cs typeface="Arial" panose="020B0604020202020204" pitchFamily="34" charset="0"/>
              </a:rPr>
              <a:t> atlı spor kulübüne, </a:t>
            </a:r>
            <a:r>
              <a:rPr lang="tr-TR" b="0" i="0" dirty="0" err="1">
                <a:solidFill>
                  <a:schemeClr val="bg1"/>
                </a:solidFill>
                <a:effectLst/>
                <a:latin typeface="Arial" panose="020B0604020202020204" pitchFamily="34" charset="0"/>
                <a:cs typeface="Arial" panose="020B0604020202020204" pitchFamily="34" charset="0"/>
              </a:rPr>
              <a:t>İdok</a:t>
            </a:r>
            <a:r>
              <a:rPr lang="tr-TR" b="0" i="0" dirty="0">
                <a:solidFill>
                  <a:schemeClr val="bg1"/>
                </a:solidFill>
                <a:effectLst/>
                <a:latin typeface="Arial" panose="020B0604020202020204" pitchFamily="34" charset="0"/>
                <a:cs typeface="Arial" panose="020B0604020202020204" pitchFamily="34" charset="0"/>
              </a:rPr>
              <a:t> İskenderun Dağcılık ve Doğa Sporları Kulübü ile gerçekleştirilmiştir.</a:t>
            </a:r>
            <a:endParaRPr lang="tr-T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2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5FCD6B-B873-6AA1-3F31-E3E8625A67FF}"/>
              </a:ext>
            </a:extLst>
          </p:cNvPr>
          <p:cNvSpPr>
            <a:spLocks noGrp="1"/>
          </p:cNvSpPr>
          <p:nvPr>
            <p:ph type="title"/>
          </p:nvPr>
        </p:nvSpPr>
        <p:spPr/>
        <p:txBody>
          <a:bodyPr/>
          <a:lstStyle/>
          <a:p>
            <a:endParaRPr lang="tr-TR" dirty="0"/>
          </a:p>
        </p:txBody>
      </p:sp>
      <p:sp>
        <p:nvSpPr>
          <p:cNvPr id="4" name="Metin Yer Tutucusu 3">
            <a:extLst>
              <a:ext uri="{FF2B5EF4-FFF2-40B4-BE49-F238E27FC236}">
                <a16:creationId xmlns:a16="http://schemas.microsoft.com/office/drawing/2014/main" id="{77AF38DE-13B4-E660-E256-D63F96208707}"/>
              </a:ext>
            </a:extLst>
          </p:cNvPr>
          <p:cNvSpPr>
            <a:spLocks noGrp="1"/>
          </p:cNvSpPr>
          <p:nvPr>
            <p:ph type="body" sz="quarter" idx="14"/>
          </p:nvPr>
        </p:nvSpPr>
        <p:spPr>
          <a:xfrm>
            <a:off x="684211" y="2743200"/>
            <a:ext cx="11042351" cy="3929449"/>
          </a:xfrm>
        </p:spPr>
        <p:txBody>
          <a:bodyPr>
            <a:normAutofit lnSpcReduction="10000"/>
          </a:bodyPr>
          <a:lstStyle/>
          <a:p>
            <a:r>
              <a:rPr lang="tr-TR" sz="1800" b="1" dirty="0">
                <a:hlinkClick r:id="rId2"/>
              </a:rPr>
              <a:t>Geleneksel etkinliğimiz yerel, ulusal basında çeşitli </a:t>
            </a:r>
            <a:r>
              <a:rPr lang="tr-TR" sz="1800" b="1" dirty="0" err="1">
                <a:hlinkClick r:id="rId2"/>
              </a:rPr>
              <a:t>yılllarda</a:t>
            </a:r>
            <a:r>
              <a:rPr lang="tr-TR" sz="1800" b="1" dirty="0">
                <a:hlinkClick r:id="rId2"/>
              </a:rPr>
              <a:t> takdir edilmiştir.</a:t>
            </a:r>
            <a:endParaRPr lang="tr-TR" sz="1800" b="1" dirty="0"/>
          </a:p>
          <a:p>
            <a:r>
              <a:rPr lang="tr-TR" dirty="0">
                <a:hlinkClick r:id="rId3"/>
              </a:rPr>
              <a:t>https://www.iskenderun.org/haber-amanos-daglarina-tohum-bombasi-attilar-47118.html</a:t>
            </a:r>
            <a:endParaRPr lang="tr-TR" dirty="0"/>
          </a:p>
          <a:p>
            <a:r>
              <a:rPr lang="tr-TR" dirty="0">
                <a:hlinkClick r:id="rId4"/>
              </a:rPr>
              <a:t>https://www.iskenderunhaber.com/2019/12/23/amanos-daglarinda-tohum-bombasi/</a:t>
            </a:r>
            <a:endParaRPr lang="tr-TR" dirty="0"/>
          </a:p>
          <a:p>
            <a:r>
              <a:rPr lang="tr-TR" dirty="0">
                <a:hlinkClick r:id="rId5"/>
              </a:rPr>
              <a:t>https://www.cnnturk.com/yerel-haberler/hatay/iskenderun/iskenderunda-tohumlar-toprakla-bulusturuldu-1770657</a:t>
            </a:r>
            <a:endParaRPr lang="tr-TR" dirty="0"/>
          </a:p>
          <a:p>
            <a:r>
              <a:rPr lang="tr-TR" dirty="0">
                <a:hlinkClick r:id="rId6"/>
              </a:rPr>
              <a:t>https://www.milliyet.com.tr/yerel-haberler/hatay/iskenderun/iskenderunda-tohumlar-toprakla-bulusturuldu-6717926</a:t>
            </a:r>
            <a:endParaRPr lang="tr-TR" dirty="0"/>
          </a:p>
          <a:p>
            <a:r>
              <a:rPr lang="tr-TR" dirty="0">
                <a:hlinkClick r:id="rId7"/>
              </a:rPr>
              <a:t>https://www.cukurovahaberajansi.com/gundem/iskenderun-da-tohumlar-toprakla-bulustu-h22186.html</a:t>
            </a:r>
            <a:endParaRPr lang="tr-TR" dirty="0"/>
          </a:p>
          <a:p>
            <a:r>
              <a:rPr lang="tr-TR" dirty="0">
                <a:hlinkClick r:id="rId8"/>
              </a:rPr>
              <a:t>https://www.dha.com.tr/yerel-haberler/hatay/iskenderun/iskenderunda-tohumlar-toprakla-bulusturuldu-2037513</a:t>
            </a:r>
            <a:endParaRPr lang="tr-TR" dirty="0"/>
          </a:p>
          <a:p>
            <a:r>
              <a:rPr lang="tr-TR" dirty="0">
                <a:hlinkClick r:id="rId9"/>
              </a:rPr>
              <a:t>https://8gunhaber.com/haber/43578/bu-tohum-bombalari-hatay-icin.html</a:t>
            </a:r>
            <a:endParaRPr lang="tr-TR" dirty="0"/>
          </a:p>
          <a:p>
            <a:r>
              <a:rPr lang="tr-TR" dirty="0"/>
              <a:t>https://www.dunyamedya.org/iskenderun/tohum-bombalarini-havadan-ve-karadan-attilar-h4010.html</a:t>
            </a:r>
          </a:p>
          <a:p>
            <a:endParaRPr lang="tr-TR" dirty="0"/>
          </a:p>
          <a:p>
            <a:endParaRPr lang="tr-TR" dirty="0"/>
          </a:p>
        </p:txBody>
      </p:sp>
      <p:pic>
        <p:nvPicPr>
          <p:cNvPr id="8" name="Resim 7">
            <a:extLst>
              <a:ext uri="{FF2B5EF4-FFF2-40B4-BE49-F238E27FC236}">
                <a16:creationId xmlns:a16="http://schemas.microsoft.com/office/drawing/2014/main" id="{1B9F767E-3955-6ED1-0C24-73B60C8BAA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51591" y="519158"/>
            <a:ext cx="3583459" cy="2111384"/>
          </a:xfrm>
          <a:prstGeom prst="rect">
            <a:avLst/>
          </a:prstGeom>
        </p:spPr>
      </p:pic>
      <p:pic>
        <p:nvPicPr>
          <p:cNvPr id="12" name="Resim 11">
            <a:extLst>
              <a:ext uri="{FF2B5EF4-FFF2-40B4-BE49-F238E27FC236}">
                <a16:creationId xmlns:a16="http://schemas.microsoft.com/office/drawing/2014/main" id="{41C1C614-FFBD-77E6-5DA1-F343ACC3836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5296" y="577777"/>
            <a:ext cx="3583459" cy="2015696"/>
          </a:xfrm>
          <a:prstGeom prst="rect">
            <a:avLst/>
          </a:prstGeom>
        </p:spPr>
      </p:pic>
      <p:pic>
        <p:nvPicPr>
          <p:cNvPr id="16" name="Resim Yer Tutucusu 15">
            <a:extLst>
              <a:ext uri="{FF2B5EF4-FFF2-40B4-BE49-F238E27FC236}">
                <a16:creationId xmlns:a16="http://schemas.microsoft.com/office/drawing/2014/main" id="{9AA9FE27-2B40-39A2-CD08-600A633D9FD9}"/>
              </a:ext>
            </a:extLst>
          </p:cNvPr>
          <p:cNvPicPr>
            <a:picLocks noGrp="1" noChangeAspect="1"/>
          </p:cNvPicPr>
          <p:nvPr>
            <p:ph type="pic" idx="13"/>
          </p:nvPr>
        </p:nvPicPr>
        <p:blipFill>
          <a:blip r:embed="rId12">
            <a:extLst>
              <a:ext uri="{28A0092B-C50C-407E-A947-70E740481C1C}">
                <a14:useLocalDpi xmlns:a14="http://schemas.microsoft.com/office/drawing/2010/main" val="0"/>
              </a:ext>
            </a:extLst>
          </a:blip>
          <a:srcRect t="30076" b="30076"/>
          <a:stretch>
            <a:fillRect/>
          </a:stretch>
        </p:blipFill>
        <p:spPr>
          <a:xfrm>
            <a:off x="8723870" y="432486"/>
            <a:ext cx="3244293" cy="2160987"/>
          </a:xfrm>
        </p:spPr>
      </p:pic>
    </p:spTree>
    <p:extLst>
      <p:ext uri="{BB962C8B-B14F-4D97-AF65-F5344CB8AC3E}">
        <p14:creationId xmlns:p14="http://schemas.microsoft.com/office/powerpoint/2010/main" val="276083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a:extLst>
              <a:ext uri="{FF2B5EF4-FFF2-40B4-BE49-F238E27FC236}">
                <a16:creationId xmlns:a16="http://schemas.microsoft.com/office/drawing/2014/main" id="{56F62308-B949-FA33-282C-33D21C61AA71}"/>
              </a:ext>
            </a:extLst>
          </p:cNvPr>
          <p:cNvSpPr>
            <a:spLocks noGrp="1"/>
          </p:cNvSpPr>
          <p:nvPr>
            <p:ph type="title"/>
          </p:nvPr>
        </p:nvSpPr>
        <p:spPr>
          <a:xfrm>
            <a:off x="684212" y="4487332"/>
            <a:ext cx="11067064" cy="1950538"/>
          </a:xfrm>
        </p:spPr>
        <p:txBody>
          <a:bodyPr>
            <a:normAutofit fontScale="90000"/>
          </a:bodyPr>
          <a:lstStyle/>
          <a:p>
            <a:r>
              <a:rPr lang="tr-TR" cap="none" dirty="0"/>
              <a:t>Okulumuz 2021 yılında müdür yardımcımız Erdem ARSLAN ve 3 öğrenci ile yapmış olduğu 2 proje ile ‘</a:t>
            </a:r>
            <a:r>
              <a:rPr lang="tr-TR" b="1" cap="none" dirty="0"/>
              <a:t>e-</a:t>
            </a:r>
            <a:r>
              <a:rPr lang="tr-TR" b="1" cap="none" dirty="0" err="1"/>
              <a:t>Twining</a:t>
            </a:r>
            <a:r>
              <a:rPr lang="tr-TR" b="1" cap="none" dirty="0"/>
              <a:t> Ulusal Kalite Etiketi</a:t>
            </a:r>
            <a:r>
              <a:rPr lang="tr-TR" cap="none" dirty="0"/>
              <a:t>’ ödülü almıştır.</a:t>
            </a:r>
            <a:br>
              <a:rPr lang="tr-TR" cap="none" dirty="0"/>
            </a:br>
            <a:endParaRPr lang="tr-TR" cap="none" dirty="0"/>
          </a:p>
        </p:txBody>
      </p:sp>
      <p:sp>
        <p:nvSpPr>
          <p:cNvPr id="14" name="Metin Yer Tutucusu 13">
            <a:extLst>
              <a:ext uri="{FF2B5EF4-FFF2-40B4-BE49-F238E27FC236}">
                <a16:creationId xmlns:a16="http://schemas.microsoft.com/office/drawing/2014/main" id="{F8FFD847-47E9-7E42-BC65-7A10B8C84850}"/>
              </a:ext>
            </a:extLst>
          </p:cNvPr>
          <p:cNvSpPr>
            <a:spLocks noGrp="1"/>
          </p:cNvSpPr>
          <p:nvPr>
            <p:ph type="body" idx="1"/>
          </p:nvPr>
        </p:nvSpPr>
        <p:spPr>
          <a:xfrm>
            <a:off x="684212" y="4952734"/>
            <a:ext cx="4649787" cy="576262"/>
          </a:xfrm>
        </p:spPr>
        <p:txBody>
          <a:bodyPr/>
          <a:lstStyle/>
          <a:p>
            <a:endParaRPr lang="tr-TR" dirty="0"/>
          </a:p>
        </p:txBody>
      </p:sp>
      <p:pic>
        <p:nvPicPr>
          <p:cNvPr id="9" name="İçerik Yer Tutucusu 8">
            <a:extLst>
              <a:ext uri="{FF2B5EF4-FFF2-40B4-BE49-F238E27FC236}">
                <a16:creationId xmlns:a16="http://schemas.microsoft.com/office/drawing/2014/main" id="{BCA34591-24AB-422C-EAAD-ECA8A1DB2F4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34390" y="1270000"/>
            <a:ext cx="4036771" cy="3030538"/>
          </a:xfrm>
        </p:spPr>
      </p:pic>
      <p:sp>
        <p:nvSpPr>
          <p:cNvPr id="15" name="Metin Yer Tutucusu 14">
            <a:extLst>
              <a:ext uri="{FF2B5EF4-FFF2-40B4-BE49-F238E27FC236}">
                <a16:creationId xmlns:a16="http://schemas.microsoft.com/office/drawing/2014/main" id="{5AA1C6E0-B12A-D6D6-A012-62E485CDF656}"/>
              </a:ext>
            </a:extLst>
          </p:cNvPr>
          <p:cNvSpPr>
            <a:spLocks noGrp="1"/>
          </p:cNvSpPr>
          <p:nvPr>
            <p:ph type="body" sz="quarter" idx="3"/>
          </p:nvPr>
        </p:nvSpPr>
        <p:spPr>
          <a:xfrm>
            <a:off x="926757" y="536955"/>
            <a:ext cx="9808975" cy="576262"/>
          </a:xfrm>
        </p:spPr>
        <p:txBody>
          <a:bodyPr/>
          <a:lstStyle/>
          <a:p>
            <a:pPr algn="ctr"/>
            <a:r>
              <a:rPr lang="tr-TR" sz="3600" dirty="0"/>
              <a:t>E-</a:t>
            </a:r>
            <a:r>
              <a:rPr lang="tr-TR" sz="3600" dirty="0" err="1"/>
              <a:t>Twinning</a:t>
            </a:r>
            <a:r>
              <a:rPr lang="tr-TR" sz="3600" dirty="0"/>
              <a:t> Kalite Etiketi Ödülü</a:t>
            </a:r>
          </a:p>
        </p:txBody>
      </p:sp>
      <p:sp>
        <p:nvSpPr>
          <p:cNvPr id="16" name="İçerik Yer Tutucusu 15">
            <a:extLst>
              <a:ext uri="{FF2B5EF4-FFF2-40B4-BE49-F238E27FC236}">
                <a16:creationId xmlns:a16="http://schemas.microsoft.com/office/drawing/2014/main" id="{63A3405D-420B-7982-3D6F-875DEF207015}"/>
              </a:ext>
            </a:extLst>
          </p:cNvPr>
          <p:cNvSpPr>
            <a:spLocks noGrp="1"/>
          </p:cNvSpPr>
          <p:nvPr>
            <p:ph sz="quarter" idx="4"/>
          </p:nvPr>
        </p:nvSpPr>
        <p:spPr/>
        <p:txBody>
          <a:bodyPr/>
          <a:lstStyle/>
          <a:p>
            <a:endParaRPr lang="tr-TR"/>
          </a:p>
        </p:txBody>
      </p:sp>
      <p:pic>
        <p:nvPicPr>
          <p:cNvPr id="11" name="Resim 10">
            <a:extLst>
              <a:ext uri="{FF2B5EF4-FFF2-40B4-BE49-F238E27FC236}">
                <a16:creationId xmlns:a16="http://schemas.microsoft.com/office/drawing/2014/main" id="{4CDD68ED-4AA5-EC0B-EDAE-9B28B37B2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210583"/>
            <a:ext cx="3529914" cy="3065242"/>
          </a:xfrm>
          <a:prstGeom prst="rect">
            <a:avLst/>
          </a:prstGeom>
        </p:spPr>
      </p:pic>
    </p:spTree>
    <p:extLst>
      <p:ext uri="{BB962C8B-B14F-4D97-AF65-F5344CB8AC3E}">
        <p14:creationId xmlns:p14="http://schemas.microsoft.com/office/powerpoint/2010/main" val="1527381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5CC2D3-0972-55D4-5B70-5B4B17EA36FC}"/>
              </a:ext>
            </a:extLst>
          </p:cNvPr>
          <p:cNvSpPr>
            <a:spLocks noGrp="1"/>
          </p:cNvSpPr>
          <p:nvPr>
            <p:ph type="title"/>
          </p:nvPr>
        </p:nvSpPr>
        <p:spPr/>
        <p:txBody>
          <a:bodyPr/>
          <a:lstStyle/>
          <a:p>
            <a:r>
              <a:rPr lang="tr-TR" dirty="0">
                <a:hlinkClick r:id="rId2"/>
              </a:rPr>
              <a:t>TUBİTAK BİLİM FUARI </a:t>
            </a:r>
            <a:br>
              <a:rPr lang="tr-TR" dirty="0"/>
            </a:br>
            <a:endParaRPr lang="tr-TR" dirty="0"/>
          </a:p>
        </p:txBody>
      </p:sp>
      <p:pic>
        <p:nvPicPr>
          <p:cNvPr id="6" name="Resim Yer Tutucusu 5">
            <a:extLst>
              <a:ext uri="{FF2B5EF4-FFF2-40B4-BE49-F238E27FC236}">
                <a16:creationId xmlns:a16="http://schemas.microsoft.com/office/drawing/2014/main" id="{D0E50499-BBA3-E08F-5E71-804AD606274C}"/>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t="24296" b="24296"/>
          <a:stretch>
            <a:fillRect/>
          </a:stretch>
        </p:blipFill>
        <p:spPr/>
      </p:pic>
      <p:sp>
        <p:nvSpPr>
          <p:cNvPr id="4" name="Metin Yer Tutucusu 3">
            <a:extLst>
              <a:ext uri="{FF2B5EF4-FFF2-40B4-BE49-F238E27FC236}">
                <a16:creationId xmlns:a16="http://schemas.microsoft.com/office/drawing/2014/main" id="{E3A6759D-4968-19DC-6EF5-54CD71DE6B61}"/>
              </a:ext>
            </a:extLst>
          </p:cNvPr>
          <p:cNvSpPr>
            <a:spLocks noGrp="1"/>
          </p:cNvSpPr>
          <p:nvPr>
            <p:ph type="body" sz="quarter" idx="14"/>
          </p:nvPr>
        </p:nvSpPr>
        <p:spPr>
          <a:xfrm>
            <a:off x="684212" y="3843867"/>
            <a:ext cx="11507788" cy="457200"/>
          </a:xfrm>
        </p:spPr>
        <p:txBody>
          <a:bodyPr>
            <a:normAutofit/>
          </a:bodyPr>
          <a:lstStyle/>
          <a:p>
            <a:r>
              <a:rPr lang="tr-TR" sz="1600" dirty="0"/>
              <a:t>Okulumuz 2022 Mayıs ayında Hatay’da ender TUBİTAK 4006 bilim fuarı yapan okullardan biridir.</a:t>
            </a:r>
            <a:endParaRPr lang="tr-TR" dirty="0"/>
          </a:p>
        </p:txBody>
      </p:sp>
    </p:spTree>
    <p:extLst>
      <p:ext uri="{BB962C8B-B14F-4D97-AF65-F5344CB8AC3E}">
        <p14:creationId xmlns:p14="http://schemas.microsoft.com/office/powerpoint/2010/main" val="799901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FB4373-6B78-026F-6E8A-6A635C6F4187}"/>
              </a:ext>
            </a:extLst>
          </p:cNvPr>
          <p:cNvSpPr>
            <a:spLocks noGrp="1"/>
          </p:cNvSpPr>
          <p:nvPr>
            <p:ph type="title"/>
          </p:nvPr>
        </p:nvSpPr>
        <p:spPr>
          <a:xfrm>
            <a:off x="799307" y="3671786"/>
            <a:ext cx="8534400" cy="1076409"/>
          </a:xfrm>
        </p:spPr>
        <p:txBody>
          <a:bodyPr>
            <a:normAutofit/>
          </a:bodyPr>
          <a:lstStyle/>
          <a:p>
            <a:pPr algn="ctr"/>
            <a:r>
              <a:rPr lang="tr-TR" dirty="0"/>
              <a:t>4006 TUBİTAK BİLİM FUARIMIZ</a:t>
            </a:r>
          </a:p>
        </p:txBody>
      </p:sp>
      <p:pic>
        <p:nvPicPr>
          <p:cNvPr id="6" name="Resim Yer Tutucusu 5">
            <a:extLst>
              <a:ext uri="{FF2B5EF4-FFF2-40B4-BE49-F238E27FC236}">
                <a16:creationId xmlns:a16="http://schemas.microsoft.com/office/drawing/2014/main" id="{9D8AE0A7-7721-D33C-74E1-D9EDCBB8707B}"/>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t="24296" b="24296"/>
          <a:stretch/>
        </p:blipFill>
        <p:spPr/>
      </p:pic>
      <p:sp>
        <p:nvSpPr>
          <p:cNvPr id="4" name="Metin Yer Tutucusu 3">
            <a:extLst>
              <a:ext uri="{FF2B5EF4-FFF2-40B4-BE49-F238E27FC236}">
                <a16:creationId xmlns:a16="http://schemas.microsoft.com/office/drawing/2014/main" id="{24BE4581-D2FA-A74D-8F5E-BBB82F9CD875}"/>
              </a:ext>
            </a:extLst>
          </p:cNvPr>
          <p:cNvSpPr>
            <a:spLocks noGrp="1"/>
          </p:cNvSpPr>
          <p:nvPr>
            <p:ph type="body" sz="quarter" idx="14"/>
          </p:nvPr>
        </p:nvSpPr>
        <p:spPr>
          <a:xfrm>
            <a:off x="686594" y="4748195"/>
            <a:ext cx="10818812" cy="1664961"/>
          </a:xfrm>
        </p:spPr>
        <p:txBody>
          <a:bodyPr>
            <a:normAutofit fontScale="55000" lnSpcReduction="20000"/>
          </a:bodyPr>
          <a:lstStyle/>
          <a:p>
            <a:pPr algn="ctr"/>
            <a:r>
              <a:rPr lang="tr-TR" sz="5400" dirty="0"/>
              <a:t>TUBİTAK Bilim Fuarımız 2022 yılı mayıs ayında 2 müdür yardımcısı, 13 farklı öğretmen çeşitli projeler yapmış 50 öğrenci farklı projelerde aktif olarak görev almıştır.</a:t>
            </a:r>
          </a:p>
          <a:p>
            <a:pPr algn="ctr"/>
            <a:endParaRPr lang="tr-TR" sz="2800" dirty="0"/>
          </a:p>
        </p:txBody>
      </p:sp>
    </p:spTree>
    <p:extLst>
      <p:ext uri="{BB962C8B-B14F-4D97-AF65-F5344CB8AC3E}">
        <p14:creationId xmlns:p14="http://schemas.microsoft.com/office/powerpoint/2010/main" val="687195825"/>
      </p:ext>
    </p:extLst>
  </p:cSld>
  <p:clrMapOvr>
    <a:masterClrMapping/>
  </p:clrMapOvr>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266</TotalTime>
  <Words>533</Words>
  <Application>Microsoft Office PowerPoint</Application>
  <PresentationFormat>Geniş ekran</PresentationFormat>
  <Paragraphs>34</Paragraphs>
  <Slides>10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Arial</vt:lpstr>
      <vt:lpstr>Century Gothic</vt:lpstr>
      <vt:lpstr>Wingdings 3</vt:lpstr>
      <vt:lpstr>Dilim</vt:lpstr>
      <vt:lpstr>           HATAY-İskenderun  FATİH SULTAN MEHMET ANADOLU İMAM HATİP LİSESİ </vt:lpstr>
      <vt:lpstr>hATAY-İskenderun  FATİH SULTAN MEHMET ANADOLU İMAM HATİP LİSESİ</vt:lpstr>
      <vt:lpstr>2021-2022 Eğitim Öğretim yılında 18 öğrencimiz mezun olduğu sene 4’ü ilahiyat olmak üzere farklı üniversite ve farklı bölümlere yerleşmeye hak kazanmıştır.</vt:lpstr>
      <vt:lpstr>TOHUM BOMBASI ETKİNLİĞİ</vt:lpstr>
      <vt:lpstr>Tohum bombası etkinliğimiz</vt:lpstr>
      <vt:lpstr>PowerPoint Sunusu</vt:lpstr>
      <vt:lpstr>Okulumuz 2021 yılında müdür yardımcımız Erdem ARSLAN ve 3 öğrenci ile yapmış olduğu 2 proje ile ‘e-Twining Ulusal Kalite Etiketi’ ödülü almıştır. </vt:lpstr>
      <vt:lpstr>TUBİTAK BİLİM FUARI  </vt:lpstr>
      <vt:lpstr>4006 TUBİTAK BİLİM FUARIMIZ</vt:lpstr>
      <vt:lpstr>Beni dinlediğiniz için teşekkür ederim.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HATAY-İskenderun  FATİH SULTAN MEHMET ANADOLU İMAM HATİP LİSESİ</dc:title>
  <dc:creator>OGRETMEN</dc:creator>
  <cp:lastModifiedBy>OGRETMEN</cp:lastModifiedBy>
  <cp:revision>10</cp:revision>
  <dcterms:created xsi:type="dcterms:W3CDTF">2022-10-28T12:53:30Z</dcterms:created>
  <dcterms:modified xsi:type="dcterms:W3CDTF">2022-10-31T13:38:22Z</dcterms:modified>
</cp:coreProperties>
</file>